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68" r:id="rId5"/>
    <p:sldId id="259" r:id="rId6"/>
    <p:sldId id="280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70" r:id="rId15"/>
    <p:sldId id="271" r:id="rId16"/>
    <p:sldId id="275" r:id="rId17"/>
    <p:sldId id="279" r:id="rId18"/>
    <p:sldId id="272" r:id="rId19"/>
    <p:sldId id="273" r:id="rId20"/>
    <p:sldId id="276" r:id="rId21"/>
    <p:sldId id="277" r:id="rId22"/>
    <p:sldId id="278" r:id="rId23"/>
    <p:sldId id="274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732" y="5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FA966C-6065-444D-BC36-4BD620CC76F7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E8621D-3038-4B4E-9F69-BA855BD73B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FA966C-6065-444D-BC36-4BD620CC76F7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E8621D-3038-4B4E-9F69-BA855BD73B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FA966C-6065-444D-BC36-4BD620CC76F7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E8621D-3038-4B4E-9F69-BA855BD73B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FA966C-6065-444D-BC36-4BD620CC76F7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E8621D-3038-4B4E-9F69-BA855BD73B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FA966C-6065-444D-BC36-4BD620CC76F7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E8621D-3038-4B4E-9F69-BA855BD73B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FA966C-6065-444D-BC36-4BD620CC76F7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E8621D-3038-4B4E-9F69-BA855BD73B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FA966C-6065-444D-BC36-4BD620CC76F7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E8621D-3038-4B4E-9F69-BA855BD73B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FA966C-6065-444D-BC36-4BD620CC76F7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E8621D-3038-4B4E-9F69-BA855BD73B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FA966C-6065-444D-BC36-4BD620CC76F7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E8621D-3038-4B4E-9F69-BA855BD73B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FA966C-6065-444D-BC36-4BD620CC76F7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E8621D-3038-4B4E-9F69-BA855BD73B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FA966C-6065-444D-BC36-4BD620CC76F7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E8621D-3038-4B4E-9F69-BA855BD73B46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BFA966C-6065-444D-BC36-4BD620CC76F7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3E8621D-3038-4B4E-9F69-BA855BD73B4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2376" y="1340768"/>
            <a:ext cx="7772400" cy="4248472"/>
          </a:xfrm>
        </p:spPr>
        <p:txBody>
          <a:bodyPr>
            <a:normAutofit/>
          </a:bodyPr>
          <a:lstStyle/>
          <a:p>
            <a:pPr algn="ctr"/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>ФЕДЕРАЛЬНЫЙ ЗАКОН </a:t>
            </a:r>
            <a:br>
              <a:rPr lang="ru-RU" sz="2700" b="1" dirty="0" smtClean="0"/>
            </a:br>
            <a:r>
              <a:rPr lang="ru-RU" sz="2700" b="1" dirty="0" smtClean="0"/>
              <a:t>от 24.06.1999 № 120-ФЗ </a:t>
            </a:r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700" b="1" dirty="0"/>
              <a:t> </a:t>
            </a:r>
            <a:br>
              <a:rPr lang="ru-RU" sz="2700" b="1" dirty="0"/>
            </a:br>
            <a:r>
              <a:rPr lang="ru-RU" sz="2700" b="1" dirty="0" smtClean="0"/>
              <a:t>«ОБ </a:t>
            </a:r>
            <a:r>
              <a:rPr lang="ru-RU" sz="2700" b="1" dirty="0"/>
              <a:t>ОСНОВАХ СИСТЕМЫ ПРОФИЛАКТИКИ БЕЗНАДЗОРНОСТИ</a:t>
            </a:r>
            <a:br>
              <a:rPr lang="ru-RU" sz="2700" b="1" dirty="0"/>
            </a:br>
            <a:r>
              <a:rPr lang="ru-RU" sz="2700" b="1" dirty="0"/>
              <a:t>И ПРАВОНАРУШЕНИЙ </a:t>
            </a:r>
            <a:r>
              <a:rPr lang="ru-RU" sz="2700" b="1" dirty="0" smtClean="0"/>
              <a:t>НЕСОВЕРШЕННОЛЕТНИХ»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187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1892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14. Органы, осуществляющие управление в сфере образования, и организации, осуществляющие образовательную деятельность</a:t>
            </a:r>
          </a:p>
          <a:p>
            <a:pPr marL="0" indent="0" algn="just">
              <a:buNone/>
            </a:pP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Организации, осуществляющие образовательную деятельность</a:t>
            </a:r>
            <a:r>
              <a:rPr lang="ru-RU" sz="1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оказывают социально-психологическую и педагогическую помощь несовершеннолетним с ограниченными возможностями здоровья и (или) отклонениями в поведении либо несовершеннолетним, имеющим проблемы в обучении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выявляют несовершеннолетних, находящихся в социально опасном положении, а также не посещающих или систематически пропускающих по неуважительным причинам занятия в образовательных организациях, принимают меры по их воспитанию и получению ими общего образования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выявляют семьи, находящиеся в социально опасном положении, и оказывают им помощь в обучении и воспитании детей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обеспечивают организацию в образовательных организациях общедоступных спортивных секций, технических и иных кружков, клубов и привлечение к участию в них несовершеннолетних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осуществляют меры по реализации программ и методик, направленных на формирование законопослушного поведения несовершеннолетних.</a:t>
            </a:r>
          </a:p>
          <a:p>
            <a:pPr algn="just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384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909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700" b="1" dirty="0" smtClean="0">
              <a:solidFill>
                <a:schemeClr val="accent1">
                  <a:tint val="88000"/>
                  <a:satMod val="150000"/>
                </a:schemeClr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ru-RU" sz="2700" b="1" dirty="0" smtClean="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ПОРЯДОК </a:t>
            </a:r>
            <a:r>
              <a:rPr lang="ru-RU" sz="2700" b="1" dirty="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МЕЖВЕДОМСТВЕННОГО  ВЗАИМОДЕЙСТВИЯ ОРГАНОВ И УЧРЕЖДЕНИЙ СИСТЕМЫ ПРОФИЛАКТИКИ БЕЗНАДЗОРНОСТИ  ПРАВОНАРУШЕНИЙ НЕСОВЕРШЕННОЛЕТНИХ В  КРАСНОЯРСКОМ КРАЕ ПО ВЫЯВЛЕНИЮ ДЕТСКОГО И СЕМЕЙНОГО </a:t>
            </a:r>
            <a:r>
              <a:rPr lang="ru-RU" sz="2700" b="1" dirty="0" smtClean="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НЕБЛАГОПОЛУЧИЯ </a:t>
            </a:r>
          </a:p>
          <a:p>
            <a:pPr marL="0" indent="0" algn="ctr">
              <a:buNone/>
            </a:pPr>
            <a:endParaRPr lang="ru-RU" sz="2700" b="1" dirty="0" smtClean="0">
              <a:solidFill>
                <a:schemeClr val="accent1">
                  <a:tint val="88000"/>
                  <a:satMod val="150000"/>
                </a:schemeClr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ru-RU" sz="2000" b="1" dirty="0" smtClean="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(постановление Правительства Красноярского края  от 02.10.2015 № 516-п)</a:t>
            </a:r>
            <a:endParaRPr lang="ru-RU" sz="2000" b="1" dirty="0">
              <a:solidFill>
                <a:schemeClr val="accent1">
                  <a:tint val="88000"/>
                  <a:satMod val="150000"/>
                </a:schemeClr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endParaRPr lang="ru-RU" sz="2700" b="1" dirty="0">
              <a:solidFill>
                <a:schemeClr val="accent1">
                  <a:tint val="88000"/>
                  <a:satMod val="150000"/>
                </a:schemeClr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4357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404664"/>
            <a:ext cx="8183880" cy="60486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субъектов системы профилактики </a:t>
            </a: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выявлению детского и семейного неблагополучия и обеспечению мер по защите и восстановлению нарушенных прав детей осуществляется на основе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ctr">
              <a:buNone/>
            </a:pP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 </a:t>
            </a: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между субъектами системы профилактики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согласованности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их действий при проведении индивидуальной профилактической работы, контроля за её проведением;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 </a:t>
            </a: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раннего (своевременного) выявления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факта нуждаемости ребёнка  в государственной защите (установление случаев необходимости оказания психологической, социальной, медицинской, образовательной, правовой и иной помощи ребёнку и семье, фактов жестокого обращения с ребёнком, систематического пренебрежения его правами и законными интересами);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распределения сфер ответственности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между субъектами системы профилактики (назначение конкретных исполнителей, закрепление за ними обязанностей в рамках компетенции, установленной законодательством Российской Федерации о профилактике безнадзорности и правонарушений несовершеннолетних, осуществление которых должно быть реализовано для достижения поставленных целей);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индивидуального подхода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(осуществление реабилитационного процесса с учетом выявленных потребностей и индивидуальных особенностей конкретного ребенка и семьи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 </a:t>
            </a: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комплексного подхода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(осуществление реабилитационного процесса  с учётом экономических, правовых, социальных, медицинских, психологических, педагогических аспектов в работе с несовершеннолетним  и его семьёй).</a:t>
            </a: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432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909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 </a:t>
            </a: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фактами (признаками) детского и семейного неблагополучия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понимаются обстоятельства или совокупность факторов, способствующих безнадзорности, социальному сиротству, правонарушениям  с участием несовершеннолетних, вовлечению их в совершение противоправных и (или) антиобщественных действий, склонению к суицидальным действиям, а также социально опасному положению несовершеннолетнего и его семьи, чрезвычайным происшествиям с участием детей, повлёкшим причинение вреда их жизни и здоровью либо наступление иных опасных последствий.</a:t>
            </a:r>
          </a:p>
          <a:p>
            <a:pPr marL="0" indent="0" algn="just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391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2749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Субъекты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профилактики </a:t>
            </a: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выявляют факты (признаки) детского и семейного неблагополучия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исполнении функций 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профилактике безнадзорности и правонарушений несовершеннолетних, установленных главой 2 Закона № 120-ФЗ, </a:t>
            </a: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осуществляют информирование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субъектов системы профилактики, иных заинтересованных органов 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их выявлении в соответствии с </a:t>
            </a: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пунктом 2 статьи 9 Закона </a:t>
            </a:r>
            <a:r>
              <a:rPr lang="ru-RU" sz="1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120-ФЗ 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Порядком.</a:t>
            </a:r>
          </a:p>
          <a:p>
            <a:pPr marL="0" indent="0" algn="just">
              <a:buNone/>
            </a:pP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профилактики при выявлении фактов (признаков) детского и семейного неблагополучия </a:t>
            </a: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незамедлительно направляет в комиссию по делам несовершеннолетних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защите их прав муниципального района, городского округа Красноярского края (далее – комиссия), а также в пределах полномочий в иные субъекты системы профилактики </a:t>
            </a: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служебное сообщение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форме согласно приложению № 1 к Порядку, в том числе в случаях:</a:t>
            </a:r>
          </a:p>
          <a:p>
            <a:pPr algn="just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3636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70696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Служебное информирование </a:t>
            </a:r>
          </a:p>
          <a:p>
            <a:pPr marL="0" indent="0" algn="ctr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органов и учреждений системы профилактики: </a:t>
            </a:r>
          </a:p>
          <a:p>
            <a:pPr marL="0" indent="0" algn="just">
              <a:buNone/>
            </a:pP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 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неисполнения или ненадлежащего исполнения обязанностей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воспитанию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несовершеннолетнего родителями или иными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законными представителями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несовершеннолетних (пребывание ребенка в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обстановке, представляющей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опасность для его жизни и здоровья либо не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отвечающей требованиям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его воспитанию или содержанию), в том числе соединенного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жестоким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обращением с несовершеннолетним;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 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отказа родителя или иного законного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представителя несовершеннолетнего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лечения по назначению врача, если это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создает угрозу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жизни и (или) здоровью несовершеннолетнего;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совершения в отношении несовершеннолетнего преступлений против жизни и здоровья, половой неприкосновенности, а также правонарушений, связанных с вовлечением несовершеннолетних в совершение преступлений или иных противоправных действий, склонением к суицидальным действиям;</a:t>
            </a:r>
          </a:p>
          <a:p>
            <a:pPr algn="just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71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8183880" cy="592298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Служебное информирование </a:t>
            </a:r>
          </a:p>
          <a:p>
            <a:pPr marL="0" indent="0" algn="ctr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органов и учреждений системы профилактики: </a:t>
            </a:r>
          </a:p>
          <a:p>
            <a:pPr algn="just"/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совершения несовершеннолетними тяжких и особо тяжких преступлений против жизни и здоровья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5)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самовольных уходов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несовершеннолетних при наличии одного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следующих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имеются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основания опасаться за жизнь и здоровье несовершеннолетнего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силу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психологических особенностей либо малолетнего возраста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Tx/>
              <a:buChar char="-"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место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нахождения несовершеннолетнего не было установлено в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течение первых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суток с момента самовольного ухода несовершеннолетнего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суицидальных действий несовершеннолетних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958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9229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Служебное информирование </a:t>
            </a:r>
          </a:p>
          <a:p>
            <a:pPr marL="0" indent="0" algn="ctr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органов и учреждений системы профилактики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ctr">
              <a:buNone/>
            </a:pP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7) наступления смерти несовершеннолетнего от внешних причин в семьях, находящихся в социально опасном положении, либо в связи с семейным неблагополучием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8) выявления детей, оставшихся без попечения родителей или иных законных представителей либо не имеющих места жительства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9) нахождения родителей (иных законных представителей) несовершеннолетних в состоянии алкогольного или наркотического опьянения либо установления у родителей (иных законных представителей) диагноза "наркомания", "алкоголизм", которые могут повлечь за собой обстоятельства, представляющие опасность для жизни и здоровья ребенка.</a:t>
            </a:r>
          </a:p>
          <a:p>
            <a:pPr marL="0" indent="0" algn="ctr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399442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909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Должностные лица субъектов системы профилактики при выявлении и (или) установлении фактов (признаков) детского и семейного неблагополучия обязаны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ctr">
              <a:buNone/>
            </a:pP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1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незамедлительно </a:t>
            </a: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сообщить руководителю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субъекта системы профилактики о выявлении и (или) установлении фактов (признаков) детского и семейного неблагополучия, а в случаях совершения преступления в отношении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несовершеннолетнего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в случае его самовольного ухода - проинформировать дежурную часть органа внутренних дел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AutoNum type="arabicParenR"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принять меры экстренного реагирования и обеспечения безопасности несовершеннолетних, оказавшихся в условиях угрозы их жизни и здоровья либо нуждающихся в экстренной социальной помощи государства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39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63495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Руководители субъектов системы профилактики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ctr">
              <a:buNone/>
            </a:pP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обеспечивают </a:t>
            </a: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в течение 24 часов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момента выявления и (или) установления фактов (признаков) детского и семейного неблагополучия </a:t>
            </a: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служебного сообщения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 соблюдением требований конфиденциальности) о выявлении и (или) установлении признаков детского и семейного неблагополучия в комиссии и в вышестоящие организации по подведомственности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 </a:t>
            </a: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5 рабочих дней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дня выявления и (или) установления фактов (признаков) детского и семейного неблагополучия </a:t>
            </a: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разрабатывают </a:t>
            </a:r>
            <a:b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направляют в комиссию предложения по устранению причин и условий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способствовавших детскому и семейному неблагополучию, а также предложения о мероприятиях по защите прав и обеспечению безопасности несовершеннолетних и их дальнейшей реабилитации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обеспечивают представление субъектам системы профилактики дополнительной информации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полученной в ходе работы по устранению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условий, способствовавших детскому и семейному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неблагополучию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организуют принятие в пределах компетенции мер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восстановлению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защите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 несовершеннолетних, проведение субъектами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профилактики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индивидуальной профилактической работы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несовершеннолетними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их семьями в целях устранения причин 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условий, способствовавших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детскому и семейному неблагополучию.</a:t>
            </a:r>
          </a:p>
        </p:txBody>
      </p:sp>
    </p:spTree>
    <p:extLst>
      <p:ext uri="{BB962C8B-B14F-4D97-AF65-F5344CB8AC3E}">
        <p14:creationId xmlns:p14="http://schemas.microsoft.com/office/powerpoint/2010/main" val="19934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332656"/>
            <a:ext cx="8183880" cy="597666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8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4. Органы и учреждения системы профилактики безнадзорности и правонарушений </a:t>
            </a:r>
            <a:r>
              <a:rPr lang="ru-RU" sz="18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несовершеннолетних</a:t>
            </a:r>
            <a:endParaRPr lang="ru-RU" sz="18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В систему профилактики безнадзорности и правонарушений несовершеннолетних </a:t>
            </a:r>
            <a:r>
              <a:rPr lang="ru-RU" sz="18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входят:</a:t>
            </a:r>
          </a:p>
          <a:p>
            <a:pPr algn="just"/>
            <a:endParaRPr lang="ru-RU" sz="185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-комиссии </a:t>
            </a:r>
            <a:r>
              <a:rPr lang="ru-RU" sz="18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делам несовершеннолетних и защите их прав, </a:t>
            </a:r>
            <a:endParaRPr lang="ru-RU" sz="185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-органы </a:t>
            </a:r>
            <a:r>
              <a:rPr lang="ru-RU" sz="18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социальной защитой населения, </a:t>
            </a:r>
            <a:endParaRPr lang="ru-RU" sz="185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-федеральные </a:t>
            </a:r>
            <a:r>
              <a:rPr lang="ru-RU" sz="18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органы государственной власти и органы государственной власти субъектов Российской Федерации, осуществляющие государственное управление в сфере образования, и органы местного самоуправления, осуществляющие управление в сфере образования (</a:t>
            </a:r>
            <a:r>
              <a:rPr lang="ru-RU" sz="18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далее - органы</a:t>
            </a:r>
            <a:r>
              <a:rPr lang="ru-RU" sz="18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осуществляющие управление в сфере образования), </a:t>
            </a:r>
            <a:endParaRPr lang="ru-RU" sz="185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-органы </a:t>
            </a:r>
            <a:r>
              <a:rPr lang="ru-RU" sz="18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опеки и попечительства, </a:t>
            </a:r>
            <a:endParaRPr lang="ru-RU" sz="185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органы </a:t>
            </a:r>
            <a:r>
              <a:rPr lang="ru-RU" sz="18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делам молодежи, </a:t>
            </a:r>
            <a:endParaRPr lang="ru-RU" sz="185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-органы </a:t>
            </a:r>
            <a:r>
              <a:rPr lang="ru-RU" sz="18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здравоохранением, </a:t>
            </a:r>
            <a:endParaRPr lang="ru-RU" sz="185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-органы </a:t>
            </a:r>
            <a:r>
              <a:rPr lang="ru-RU" sz="18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службы занятости, </a:t>
            </a:r>
            <a:endParaRPr lang="ru-RU" sz="185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-органы </a:t>
            </a:r>
            <a:r>
              <a:rPr lang="ru-RU" sz="18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внутренних дел, </a:t>
            </a:r>
            <a:endParaRPr lang="ru-RU" sz="185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-учреждения </a:t>
            </a:r>
            <a:r>
              <a:rPr lang="ru-RU" sz="18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уголовно-исполнительной системы (следственные изоляторы, </a:t>
            </a:r>
            <a:endParaRPr lang="ru-RU" sz="185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-воспитательные </a:t>
            </a:r>
            <a:r>
              <a:rPr lang="ru-RU" sz="18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колонии и уголовно-исполнительные инспекции)</a:t>
            </a:r>
          </a:p>
        </p:txBody>
      </p:sp>
    </p:spTree>
    <p:extLst>
      <p:ext uri="{BB962C8B-B14F-4D97-AF65-F5344CB8AC3E}">
        <p14:creationId xmlns:p14="http://schemas.microsoft.com/office/powerpoint/2010/main" val="218412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562944"/>
          </a:xfrm>
        </p:spPr>
        <p:txBody>
          <a:bodyPr>
            <a:normAutofit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Примерный перечень СИГНАЛОВ,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могут свидетельствовать о факте  нуждаемости ребенка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государственной защите и семейного неблагополучия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нуждается в неотложной медицинской помощи.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КДНиЗП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здравоохранение)</a:t>
            </a:r>
          </a:p>
          <a:p>
            <a:pPr lvl="0" algn="just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Родители, находятся в состоянии алкогольного опьянения или распивают алкогольные напитки в присутствии ребенка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КДНиЗП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МО МВД России «Минусинский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отдел опеки и попечительства)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 находится дома в течение длительного времени без надзора взрослых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КДНиЗП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МО МВД России «Минусинский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отдел опеки и попечительства)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находится без надлежащего ухода, существует реальная угроза  его психическому и физическому здоровью: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(признаки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болезни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ребенок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находится один дома на момент посещения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антисанитарные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условия, угрожающие его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здоровью). (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КДНиЗП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МО МВД России «Минусинский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отдел опеки и попечительства).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1388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85097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Примерный перечень СИГНАЛОВ,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могут свидетельствовать о факте  нуждаемости ребенка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государственной защите и семейного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неблагополучия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находится на улице без взрослых в условиях, опасных для его здоровья и жизни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(в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холодное время года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рядом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водоемом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вблизи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транспорта).  (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КДНиЗП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МО МВД России «Минусинский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  <a:p>
            <a:pPr marL="0" lvl="0" indent="0" algn="just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стал без уважительных причин пропускать школу, детский сад. (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КДНиЗП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МО МВД России «Минусинский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Управление образования)</a:t>
            </a:r>
          </a:p>
          <a:p>
            <a:pPr algn="just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резко ухудшилась успеваемость, произошли изменения в поведении (агрессивность, замкнутость, перепады в настроении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КДНиЗП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КГБУ СО Центр семьи «Минусинский»,  работа психолога)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4418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922984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Примерный перечень СИГНАЛОВ,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могут свидетельствовать о факте  нуждаемости ребенка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государственной защите и семейного неблагополучия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теле ребенка имеются последствия физических наказаний (укусы, ожоги, побои, синяки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КДНиЗП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МО МВД России «Минусинский», отдел опеки и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попечительства</a:t>
            </a:r>
            <a: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здравоохранение)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находится в состоянии алкогольного, наркотического опьянения или имеет вторичные признаки употребления алкоголя,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психоактивных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веществ.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КДНиЗП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МО МВД России «Минусинский»,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здравоохранение)</a:t>
            </a:r>
          </a:p>
          <a:p>
            <a:pPr lvl="0" algn="just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Другое (субъективные впечатления специалиста о семье или ребенке).</a:t>
            </a:r>
          </a:p>
          <a:p>
            <a:pPr marL="0" indent="0" algn="just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2726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332656"/>
            <a:ext cx="8183880" cy="6336704"/>
          </a:xfrm>
        </p:spPr>
        <p:txBody>
          <a:bodyPr>
            <a:noAutofit/>
          </a:bodyPr>
          <a:lstStyle/>
          <a:p>
            <a:pPr marL="4752975" indent="-4752975"/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4752975" indent="-4752975"/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Председателю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комиссии по делам</a:t>
            </a:r>
          </a:p>
          <a:p>
            <a:pPr marL="4752975" indent="-4752975"/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несовершеннолетних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защите</a:t>
            </a:r>
          </a:p>
          <a:p>
            <a:pPr marL="4752975" indent="-4752975"/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их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 в Минусинском районе</a:t>
            </a:r>
          </a:p>
          <a:p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    </a:t>
            </a:r>
          </a:p>
          <a:p>
            <a:pPr marL="4752975" indent="0">
              <a:buNone/>
            </a:pP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копия:</a:t>
            </a:r>
          </a:p>
          <a:p>
            <a:pPr marL="4752975" indent="0">
              <a:buNone/>
            </a:pP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 системы профилактики</a:t>
            </a:r>
          </a:p>
          <a:p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      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СЛУЖЕБНОЕ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СООБЩЕНИЕ</a:t>
            </a: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"__" __________ 20__ г.                                         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 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______</a:t>
            </a:r>
          </a:p>
          <a:p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_____________________________________________________________________________________________________________________________</a:t>
            </a: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			   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(полное наименование органа или учреждения)</a:t>
            </a:r>
          </a:p>
          <a:p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доводит до Вашего сведения, что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_____________________________________________________________________________________________________________________________</a:t>
            </a:r>
          </a:p>
          <a:p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_____________________________________________________________________________________________________________________________</a:t>
            </a: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(указываются обстоятельства, а также конкретные выявленные факты (признаки)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детского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семейного неблагополучия)</a:t>
            </a:r>
          </a:p>
          <a:p>
            <a:endParaRPr lang="ru-RU" sz="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Социальное положение несовершеннолетнего и (или) семьи:</a:t>
            </a:r>
          </a:p>
          <a:p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______________________________________________________________________________________________________________________________</a:t>
            </a:r>
          </a:p>
          <a:p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______________________________________________________________________________________________________________________________.</a:t>
            </a: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признаков социально опасного положения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:__________________________________________________________________________________</a:t>
            </a: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_______________________________________________________________________________________________________________________________</a:t>
            </a: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(указываются конкретные признаки, их последствия и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       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возникновения, а также сведения о нахождении ранее на учете</a:t>
            </a:r>
          </a:p>
          <a:p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_______________________________________________________________________________________________________________________________</a:t>
            </a: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как находящиеся в социально опасном положении)</a:t>
            </a:r>
          </a:p>
          <a:p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_______________________________________________________________________________________________________________________________</a:t>
            </a: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Принятые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меры реагирования: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____________________________________________________________________________________________________</a:t>
            </a:r>
          </a:p>
          <a:p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_______________________________________________________________________________________________________________________________</a:t>
            </a:r>
          </a:p>
          <a:p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_______________________________________________________________________________________________________________________________</a:t>
            </a: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Должность                 _____________________                И.О. Фамилия</a:t>
            </a:r>
          </a:p>
          <a:p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(подпись)</a:t>
            </a:r>
          </a:p>
          <a:p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Номер телефона</a:t>
            </a:r>
          </a:p>
          <a:p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374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8183880" cy="60486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5. Категории лиц, в отношении которых проводится индивидуальная профилактическая работа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Органы и учреждения системы профилактики безнадзорности и правонарушений несовершеннолетних проводят индивидуальную профилактическую работу в отношении несовершеннолетних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безнадзорных или беспризорных;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занимающихся бродяжничеством или попрошайничеством;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содержащихся в социально-реабилитационных центрах для несовершеннолетних, социальных приютах, центрах помощи детям, оставшимся без попечения родителей, специальных учебно-воспитательных и других учреждениях для несовершеннолетних, нуждающихся в социальной помощи и (или) реабилитации;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употребляющих наркотические средства или психотропные вещества без назначения врача либо употребляющих одурманивающие вещества, алкогольную и спиртосодержащую продукцию;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совершивших правонарушение, повлекшее применение мер административной ответственности;</a:t>
            </a:r>
          </a:p>
          <a:p>
            <a:pPr algn="just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04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9949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5. Категории лиц, в отношении которых проводится индивидуальная профилактическая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</a:p>
          <a:p>
            <a:pPr marL="0" indent="0" algn="ctr">
              <a:buNone/>
            </a:pP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 совершивших правонарушение до достижения возраста, с которого наступает административная ответственность;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7) освобожденных от уголовной ответственности вследствие акта об амнистии или в связи с изменением обстановки, а также в случаях, когда признано, что исправление несовершеннолетнего может быть достигнуто путем применения принудительных мер воспитательного воздействия;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8) совершивших общественно опасное деяние и не подлежащих уголовной ответственности в связи с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недостижением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возраста, с которого наступает уголовная  ответственность, или вследствие отставания в психическом развитии, не связанного с психическим расстройством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9) обвиняемых или подозреваемых в совершении преступлений, в отношении которых избраны меры пресечения, предусмотренные Уголовно-процессуальным кодексом Российской Федерации;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9.1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отбывающих наказание в виде лишения свободы в воспитательных колониях;</a:t>
            </a:r>
          </a:p>
          <a:p>
            <a:pPr algn="just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91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7069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5. Категории лиц, в отношении которых проводится индивидуальная профилактическая работа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условно-досрочно освобожденных от отбывания наказания, освобожденных от наказания вследствие акта об амнистии или в связи с помилованием;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11) которым предоставлена отсрочка отбывания наказания или отсрочка исполнения приговора;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освобожденных из учреждений уголовно-исполнительной системы, вернувшихся из специальных учебно-воспитательных учреждений закрытого типа, если они в период пребывания в указанных учреждениях допускали нарушения режима, совершали противоправные деяния и (или) после освобождения (выпуска) находятся в социально опасном положении и (или) нуждаются в социальной помощи и (или) реабилитации;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13) осужденных за совершение преступления небольшой или средней тяжести и освобожденных судом от наказания с применением принудительных мер воспитательного воздействия;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14) осужденных условно, осужденных к обязательным работам, исправительным работам или иным мерам наказания, не связанным с лишением свободы.</a:t>
            </a:r>
          </a:p>
          <a:p>
            <a:pPr algn="just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80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5629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5. Категории лиц, в отношении которых проводится индивидуальная профилактическая работа</a:t>
            </a:r>
          </a:p>
          <a:p>
            <a:pPr marL="0" indent="0" algn="just">
              <a:buNone/>
            </a:pP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Органы и учреждения системы профилактики безнадзорности и правонарушений несовершеннолетних, за исключением следственных изоляторов уголовно-исполнительной системы и воспитательных колоний, проводят индивидуальную профилактическую работу </a:t>
            </a: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отношении родителей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иных законных представителей несовершеннолетних, если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они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не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исполняют своих обязанностей по их воспитанию, обучению и (или) содержанию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(или) отрицательно влияют на их поведение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либо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жестоко обращаются с ними.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813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850976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9. Гарантии исполнения настоящего Федерального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закона</a:t>
            </a:r>
          </a:p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Органы и учреждения системы профилактики безнадзорности и правонарушений несовершеннолетних в пределах своей компетенции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обязаны обеспечивать соблюдение прав и законных интересов несовершеннолетних, осуществлять их защиту от всех форм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дискриминации, физического или психического насилия, оскорбления, грубого обращения, сексуальной и иной эксплуатации, выявлять несовершеннолетних и семьи, находящиеся в социально опасном положении,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незамедлительно информировать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 прокуратуры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 нарушении прав и свобод несовершеннолетних;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комиссию по делам несовершеннолетних и защите их прав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 выявленных случаях нарушения прав несовершеннолетних на образование, труд, отдых, жилище и других прав, а также о недостатках в деятельности органов и учреждений, препятствующих предупреждению безнадзорности и правонарушений несовершеннолетних;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 опеки и попечительства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 выявлении несовершеннолетних, оставшихся без попечения родителей или иных законных представителей либо находящихся в обстановке, представляющей угрозу их жизни, здоровью или препятствующей их воспитанию;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 управления социальной защитой населения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 выявлении несовершеннолетних, нуждающихся в помощи государства в связи с безнадзорностью или беспризорностью, а также о выявлении семей, находящихся в социально опасном положении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9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634952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9. Гарантии исполнения настоящего Федерального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закона</a:t>
            </a:r>
          </a:p>
          <a:p>
            <a:pPr algn="just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 внутренних дел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 выявлении родителей несовершеннолетних или иных их законных представителей и иных лиц, жестоко обращающихся с несовершеннолетними и (или) вовлекающих их в совершение преступления, других противоправных и (или) антиобщественных действий либо склоняющих их к суицидальным действиям или совершающих по отношению к ним другие противоправные деяния, а также о несовершеннолетних, в отношении которых совершены противоправные деяния либо которые совершили правонарушение или антиобщественные действия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5.1)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уголовно-исполнительные инспекции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 выявлении состоящих на учете в уголовно-исполнительных инспекциях несовершеннолетних осужденных, нуждающихся в оказании социальной и психологической помощи, помощи в социальной адаптации, трудоустройстве, о выявленных случаях совершения ими правонарушения или антиобщественных действий, нарушения ими установленных судом запретов и (или) ограничений, уклонения несовершеннолетних осужденных, признанных больными наркоманией, которым предоставлена отсрочка отбывания наказания, от прохождения курса лечения от наркомании, а также медицинской реабилитации либо социальной реабилитации или уклонения несовершеннолетних осужденных от исполнения возложенных на них судом обязанностей;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880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562944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9. Гарантии исполнения настоящего Федерального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закона</a:t>
            </a:r>
          </a:p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 управления здравоохранением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 выявлении несовершеннолетних, нуждающихся в обследовании, наблюдении или лечении в связи с употреблением алкогольной и спиртосодержащей продукции, наркотических средств, психотропных или одурманивающих веществ;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орган, осуществляющий управление в сфере образования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 выявлении несовершеннолетних, нуждающихся в помощи государства в связи с самовольным уходом из организаций для детей-сирот и детей, оставшихся без попечения родителей, образовательных организаций или иных организаций, осуществляющих обучение, либо в связи с прекращением по неуважительным причинам занятий в образовательных организациях;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 по делам молодежи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 выявлении несовершеннолетних, находящихся в социально опасном положении и нуждающихся в этой связи в оказании помощи в организации отдыха, досуга, занятости;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9)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 службы занятости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 выявлении несовершеннолетних, находящихся в социально опасном положении и нуждающихся в этой связи в оказании помощи в трудоустройстве, а также о несовершеннолетних, оставивших образовательную организацию в установленных Федеральным законом от 29 декабря 2012 года N 273-ФЗ "Об образовании в Российской Федерации" случаях и нуждающихся в этой связи в оказании помощи в трудоустройстве.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1590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306</TotalTime>
  <Words>1721</Words>
  <Application>Microsoft Office PowerPoint</Application>
  <PresentationFormat>Экран (4:3)</PresentationFormat>
  <Paragraphs>191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Аспект</vt:lpstr>
      <vt:lpstr> ФЕДЕРАЛЬНЫЙ ЗАКОН  от 24.06.1999 № 120-ФЗ    «ОБ ОСНОВАХ СИСТЕМЫ ПРОФИЛАКТИКИ БЕЗНАДЗОРНОСТИ И ПРАВОНАРУШЕНИЙ НЕСОВЕРШЕННОЛЕТНИХ»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ФЕДЕРАЛЬНЫЙ ЗАКОН  от 24.06.1999 № 120-ФЗ    «ОБ ОСНОВАХ СИСТЕМЫ ПРОФИЛАКТИКИ БЕЗНАДЗОРНОСТИ И ПРАВОНАРУШЕНИЙ НЕСОВЕРШЕННОЛЕТНИХ» </dc:title>
  <dc:creator>metodist3</dc:creator>
  <cp:lastModifiedBy>user</cp:lastModifiedBy>
  <cp:revision>69</cp:revision>
  <dcterms:created xsi:type="dcterms:W3CDTF">2018-12-12T02:49:20Z</dcterms:created>
  <dcterms:modified xsi:type="dcterms:W3CDTF">2021-10-19T03:03:04Z</dcterms:modified>
</cp:coreProperties>
</file>